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2" r:id="rId5"/>
    <p:sldId id="263" r:id="rId6"/>
    <p:sldId id="265" r:id="rId7"/>
    <p:sldId id="266" r:id="rId8"/>
    <p:sldId id="267" r:id="rId9"/>
    <p:sldId id="268" r:id="rId10"/>
    <p:sldId id="269" r:id="rId11"/>
    <p:sldId id="27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90" y="-6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C65D-5A25-4354-9A80-1B1045C515F0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61D6-8D50-4E07-964F-ED484263F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212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C65D-5A25-4354-9A80-1B1045C515F0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61D6-8D50-4E07-964F-ED484263F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70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C65D-5A25-4354-9A80-1B1045C515F0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61D6-8D50-4E07-964F-ED484263F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2735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C65D-5A25-4354-9A80-1B1045C515F0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61D6-8D50-4E07-964F-ED484263F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504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C65D-5A25-4354-9A80-1B1045C515F0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61D6-8D50-4E07-964F-ED484263F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167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C65D-5A25-4354-9A80-1B1045C515F0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61D6-8D50-4E07-964F-ED484263F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91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C65D-5A25-4354-9A80-1B1045C515F0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61D6-8D50-4E07-964F-ED484263F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568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C65D-5A25-4354-9A80-1B1045C515F0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61D6-8D50-4E07-964F-ED484263F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439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C65D-5A25-4354-9A80-1B1045C515F0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61D6-8D50-4E07-964F-ED484263F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9525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C65D-5A25-4354-9A80-1B1045C515F0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61D6-8D50-4E07-964F-ED484263F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478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C65D-5A25-4354-9A80-1B1045C515F0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61D6-8D50-4E07-964F-ED484263F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9903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E39A2B-5B03-4BB0-A4B7-3050F50122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726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DC65D-5A25-4354-9A80-1B1045C515F0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A61D6-8D50-4E07-964F-ED484263F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800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5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8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ОПТИКА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3551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>
                <a:solidFill>
                  <a:srgbClr val="C00000"/>
                </a:solidFill>
              </a:rPr>
              <a:t>Шкала электромагнитных волн</a:t>
            </a:r>
          </a:p>
        </p:txBody>
      </p:sp>
      <p:sp>
        <p:nvSpPr>
          <p:cNvPr id="10243" name="TextBox 4"/>
          <p:cNvSpPr txBox="1">
            <a:spLocks noChangeArrowheads="1"/>
          </p:cNvSpPr>
          <p:nvPr/>
        </p:nvSpPr>
        <p:spPr bwMode="auto">
          <a:xfrm>
            <a:off x="576263" y="2024063"/>
            <a:ext cx="8099425" cy="310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ru-RU" altLang="ru-RU" sz="2800"/>
              <a:t>Радиоволны:      </a:t>
            </a:r>
            <a:r>
              <a:rPr lang="el-GR" altLang="ru-RU" sz="2800"/>
              <a:t>λ</a:t>
            </a:r>
            <a:r>
              <a:rPr lang="ru-RU" altLang="ru-RU" sz="2800"/>
              <a:t>  </a:t>
            </a:r>
            <a:r>
              <a:rPr lang="el-GR" altLang="ru-RU" sz="2800"/>
              <a:t>~</a:t>
            </a:r>
            <a:r>
              <a:rPr lang="ru-RU" altLang="ru-RU" sz="2800"/>
              <a:t>  10</a:t>
            </a:r>
            <a:r>
              <a:rPr lang="ru-RU" altLang="ru-RU" sz="2800" baseline="30000"/>
              <a:t>4  </a:t>
            </a:r>
            <a:r>
              <a:rPr lang="ru-RU" altLang="ru-RU" sz="2800"/>
              <a:t>-  5 </a:t>
            </a:r>
            <a:r>
              <a:rPr lang="ru-RU" altLang="ru-RU" sz="2800" baseline="30000"/>
              <a:t>.</a:t>
            </a:r>
            <a:r>
              <a:rPr lang="ru-RU" altLang="ru-RU" sz="2800"/>
              <a:t>10</a:t>
            </a:r>
            <a:r>
              <a:rPr lang="ru-RU" altLang="ru-RU" sz="2800" baseline="30000"/>
              <a:t>-5   </a:t>
            </a:r>
            <a:r>
              <a:rPr lang="ru-RU" altLang="ru-RU" sz="2800"/>
              <a:t>м.</a:t>
            </a:r>
          </a:p>
          <a:p>
            <a:pPr eaLnBrk="1" hangingPunct="1"/>
            <a:endParaRPr lang="ru-RU" altLang="ru-RU" sz="2800"/>
          </a:p>
          <a:p>
            <a:pPr eaLnBrk="1" hangingPunct="1"/>
            <a:r>
              <a:rPr lang="ru-RU" altLang="ru-RU" sz="2800"/>
              <a:t>Оптическое излучение:   10 нм  -  1 мм.</a:t>
            </a:r>
          </a:p>
          <a:p>
            <a:pPr eaLnBrk="1" hangingPunct="1"/>
            <a:endParaRPr lang="ru-RU" altLang="ru-RU" sz="2800"/>
          </a:p>
          <a:p>
            <a:pPr eaLnBrk="1" hangingPunct="1"/>
            <a:r>
              <a:rPr lang="ru-RU" altLang="ru-RU" sz="2800"/>
              <a:t>Рентгеновское излучение:   10 нм  - 100 нм.</a:t>
            </a:r>
          </a:p>
          <a:p>
            <a:pPr eaLnBrk="1" hangingPunct="1"/>
            <a:endParaRPr lang="ru-RU" altLang="ru-RU" sz="2800"/>
          </a:p>
          <a:p>
            <a:pPr eaLnBrk="1" hangingPunct="1"/>
            <a:r>
              <a:rPr lang="ru-RU" altLang="ru-RU" sz="2800"/>
              <a:t>Гамма излучение:  &lt;  0,1 нм.</a:t>
            </a:r>
          </a:p>
        </p:txBody>
      </p:sp>
    </p:spTree>
    <p:extLst>
      <p:ext uri="{BB962C8B-B14F-4D97-AF65-F5344CB8AC3E}">
        <p14:creationId xmlns:p14="http://schemas.microsoft.com/office/powerpoint/2010/main" val="124610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-100013"/>
            <a:ext cx="8229600" cy="706438"/>
          </a:xfrm>
        </p:spPr>
        <p:txBody>
          <a:bodyPr/>
          <a:lstStyle/>
          <a:p>
            <a:pPr eaLnBrk="1" hangingPunct="1"/>
            <a:r>
              <a:rPr lang="ru-RU" altLang="ru-RU" sz="4000" b="1" smtClean="0">
                <a:solidFill>
                  <a:srgbClr val="C00000"/>
                </a:solidFill>
                <a:latin typeface="Times New Roman" pitchFamily="18" charset="0"/>
              </a:rPr>
              <a:t>Оптическое излучение</a:t>
            </a:r>
          </a:p>
        </p:txBody>
      </p:sp>
      <p:sp>
        <p:nvSpPr>
          <p:cNvPr id="11267" name="Rectangle 5"/>
          <p:cNvSpPr>
            <a:spLocks noChangeArrowheads="1"/>
          </p:cNvSpPr>
          <p:nvPr/>
        </p:nvSpPr>
        <p:spPr bwMode="auto">
          <a:xfrm>
            <a:off x="0" y="727829"/>
            <a:ext cx="9144000" cy="6124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indent="3397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/>
            <a:r>
              <a:rPr lang="ru-RU" altLang="ru-RU" sz="2800" b="1" dirty="0" smtClean="0">
                <a:solidFill>
                  <a:srgbClr val="C00000"/>
                </a:solidFill>
              </a:rPr>
              <a:t>Оптическим </a:t>
            </a:r>
            <a:r>
              <a:rPr lang="ru-RU" altLang="ru-RU" sz="2800" b="1" dirty="0">
                <a:solidFill>
                  <a:srgbClr val="C00000"/>
                </a:solidFill>
              </a:rPr>
              <a:t>излучением</a:t>
            </a:r>
            <a:r>
              <a:rPr lang="ru-RU" altLang="ru-RU" sz="2800" dirty="0">
                <a:solidFill>
                  <a:srgbClr val="C00000"/>
                </a:solidFill>
              </a:rPr>
              <a:t> </a:t>
            </a:r>
            <a:r>
              <a:rPr lang="ru-RU" altLang="ru-RU" sz="2800" dirty="0"/>
              <a:t>или светом называются электромагнитные волны, длины волн которых в вакууме лежат в диапазоне от 10 </a:t>
            </a:r>
            <a:r>
              <a:rPr lang="ru-RU" altLang="ru-RU" sz="2800" dirty="0" err="1"/>
              <a:t>нм</a:t>
            </a:r>
            <a:r>
              <a:rPr lang="ru-RU" altLang="ru-RU" sz="2800" dirty="0"/>
              <a:t> до 1 мм (границы условны). </a:t>
            </a:r>
          </a:p>
          <a:p>
            <a:pPr algn="just" eaLnBrk="1" hangingPunct="1"/>
            <a:r>
              <a:rPr lang="ru-RU" altLang="ru-RU" sz="2800" dirty="0"/>
              <a:t>Оптическое излучение: инфракрасное (ИК), видимое и ультрафиолетовое (УФ). </a:t>
            </a:r>
            <a:r>
              <a:rPr lang="ru-RU" altLang="ru-RU" sz="2800" b="1" dirty="0">
                <a:solidFill>
                  <a:srgbClr val="C00000"/>
                </a:solidFill>
              </a:rPr>
              <a:t>Инфракрасное излучение </a:t>
            </a:r>
            <a:r>
              <a:rPr lang="ru-RU" altLang="ru-RU" sz="2800" b="1" dirty="0"/>
              <a:t>- </a:t>
            </a:r>
            <a:r>
              <a:rPr lang="ru-RU" altLang="ru-RU" sz="2800" dirty="0"/>
              <a:t>электромагнитное излучение, испускаемое нагретыми телами, длины волн которого в вакууме лежат в пределах от 1 мм до 770 </a:t>
            </a:r>
            <a:r>
              <a:rPr lang="ru-RU" altLang="ru-RU" sz="2800" dirty="0" err="1"/>
              <a:t>нм</a:t>
            </a:r>
            <a:r>
              <a:rPr lang="ru-RU" altLang="ru-RU" sz="2800" dirty="0"/>
              <a:t>. </a:t>
            </a:r>
            <a:r>
              <a:rPr lang="ru-RU" altLang="ru-RU" sz="2800" b="1" dirty="0">
                <a:solidFill>
                  <a:srgbClr val="C00000"/>
                </a:solidFill>
              </a:rPr>
              <a:t>Видимое излучение</a:t>
            </a:r>
            <a:r>
              <a:rPr lang="ru-RU" altLang="ru-RU" sz="2800" b="1" dirty="0"/>
              <a:t>, </a:t>
            </a:r>
            <a:r>
              <a:rPr lang="ru-RU" altLang="ru-RU" sz="2800" dirty="0"/>
              <a:t>или </a:t>
            </a:r>
            <a:r>
              <a:rPr lang="ru-RU" altLang="ru-RU" sz="2800" b="1" dirty="0">
                <a:solidFill>
                  <a:srgbClr val="C00000"/>
                </a:solidFill>
              </a:rPr>
              <a:t>видимый свет</a:t>
            </a:r>
            <a:r>
              <a:rPr lang="ru-RU" altLang="ru-RU" sz="2800" b="1" dirty="0"/>
              <a:t>, </a:t>
            </a:r>
            <a:r>
              <a:rPr lang="ru-RU" altLang="ru-RU" sz="2800" dirty="0"/>
              <a:t>-</a:t>
            </a:r>
            <a:r>
              <a:rPr lang="ru-RU" altLang="ru-RU" sz="2800" b="1" dirty="0"/>
              <a:t> </a:t>
            </a:r>
            <a:r>
              <a:rPr lang="ru-RU" altLang="ru-RU" sz="2800" dirty="0"/>
              <a:t>электромагнитное излучение с длинами волн в вакууме от 770 </a:t>
            </a:r>
            <a:r>
              <a:rPr lang="ru-RU" altLang="ru-RU" sz="2800" dirty="0" err="1"/>
              <a:t>нм</a:t>
            </a:r>
            <a:r>
              <a:rPr lang="ru-RU" altLang="ru-RU" sz="2800" dirty="0"/>
              <a:t> до 380 </a:t>
            </a:r>
            <a:r>
              <a:rPr lang="ru-RU" altLang="ru-RU" sz="2800" dirty="0" err="1"/>
              <a:t>нм</a:t>
            </a:r>
            <a:r>
              <a:rPr lang="ru-RU" altLang="ru-RU" sz="2800" dirty="0"/>
              <a:t>, которое способно непосредственно вызывать зрительное ощущение в человеческом глазе. </a:t>
            </a:r>
            <a:r>
              <a:rPr lang="ru-RU" altLang="ru-RU" sz="2800" b="1" dirty="0">
                <a:solidFill>
                  <a:srgbClr val="C00000"/>
                </a:solidFill>
              </a:rPr>
              <a:t>Ультрафиолетовое</a:t>
            </a:r>
            <a:r>
              <a:rPr lang="ru-RU" altLang="ru-RU" sz="2800" dirty="0">
                <a:solidFill>
                  <a:srgbClr val="C00000"/>
                </a:solidFill>
              </a:rPr>
              <a:t> </a:t>
            </a:r>
            <a:r>
              <a:rPr lang="ru-RU" altLang="ru-RU" sz="2800" b="1" dirty="0">
                <a:solidFill>
                  <a:srgbClr val="C00000"/>
                </a:solidFill>
              </a:rPr>
              <a:t>излучение </a:t>
            </a:r>
            <a:r>
              <a:rPr lang="ru-RU" altLang="ru-RU" sz="2800" b="1" dirty="0"/>
              <a:t>- </a:t>
            </a:r>
            <a:r>
              <a:rPr lang="ru-RU" altLang="ru-RU" sz="2800" dirty="0"/>
              <a:t>электромагнитное излучение с длинами волн в вакууме от 380 до 10 </a:t>
            </a:r>
            <a:r>
              <a:rPr lang="ru-RU" altLang="ru-RU" sz="2800" dirty="0" err="1"/>
              <a:t>нм</a:t>
            </a:r>
            <a:r>
              <a:rPr lang="ru-RU" altLang="ru-RU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97249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2"/>
          <p:cNvSpPr txBox="1">
            <a:spLocks noChangeArrowheads="1"/>
          </p:cNvSpPr>
          <p:nvPr/>
        </p:nvSpPr>
        <p:spPr bwMode="auto">
          <a:xfrm>
            <a:off x="611188" y="584200"/>
            <a:ext cx="8353425" cy="538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/>
            <a:r>
              <a:rPr lang="ru-RU" altLang="ru-RU" sz="3600" b="1">
                <a:solidFill>
                  <a:srgbClr val="C00000"/>
                </a:solidFill>
              </a:rPr>
              <a:t>О п т и к а  </a:t>
            </a:r>
            <a:r>
              <a:rPr lang="ru-RU" altLang="ru-RU" sz="2800"/>
              <a:t>-  раздел  физики,  в  котором  изучается природа  света,  закономерности  его  испускания,   распространения  и  взаимодействия  с  веществом.</a:t>
            </a:r>
          </a:p>
          <a:p>
            <a:pPr algn="just" eaLnBrk="1" hangingPunct="1"/>
            <a:endParaRPr lang="ru-RU" altLang="ru-RU" sz="2800"/>
          </a:p>
          <a:p>
            <a:pPr algn="just" eaLnBrk="1" hangingPunct="1">
              <a:lnSpc>
                <a:spcPct val="150000"/>
              </a:lnSpc>
            </a:pPr>
            <a:r>
              <a:rPr lang="ru-RU" altLang="ru-RU" sz="2800"/>
              <a:t>Учение  о  свете  принято делить  на  три  части:</a:t>
            </a:r>
          </a:p>
          <a:p>
            <a:pPr algn="just" eaLnBrk="1" hangingPunct="1">
              <a:lnSpc>
                <a:spcPct val="150000"/>
              </a:lnSpc>
            </a:pPr>
            <a:r>
              <a:rPr lang="ru-RU" altLang="ru-RU" sz="2800" i="1"/>
              <a:t>-  </a:t>
            </a:r>
            <a:r>
              <a:rPr lang="ru-RU" altLang="ru-RU" sz="2800" i="1">
                <a:solidFill>
                  <a:srgbClr val="C00000"/>
                </a:solidFill>
              </a:rPr>
              <a:t>геометрическая  ( лучевая )  оптика</a:t>
            </a:r>
            <a:r>
              <a:rPr lang="ru-RU" altLang="ru-RU" sz="2800">
                <a:solidFill>
                  <a:srgbClr val="C00000"/>
                </a:solidFill>
              </a:rPr>
              <a:t>;</a:t>
            </a:r>
          </a:p>
          <a:p>
            <a:pPr algn="just" eaLnBrk="1" hangingPunct="1">
              <a:lnSpc>
                <a:spcPct val="150000"/>
              </a:lnSpc>
            </a:pPr>
            <a:r>
              <a:rPr lang="ru-RU" altLang="ru-RU" sz="2800"/>
              <a:t>-</a:t>
            </a:r>
            <a:r>
              <a:rPr lang="ru-RU" altLang="ru-RU" sz="2800">
                <a:solidFill>
                  <a:srgbClr val="C00000"/>
                </a:solidFill>
              </a:rPr>
              <a:t>  </a:t>
            </a:r>
            <a:r>
              <a:rPr lang="ru-RU" altLang="ru-RU" sz="2800" i="1">
                <a:solidFill>
                  <a:srgbClr val="C00000"/>
                </a:solidFill>
              </a:rPr>
              <a:t>волновая  оптика</a:t>
            </a:r>
            <a:r>
              <a:rPr lang="ru-RU" altLang="ru-RU" sz="2800">
                <a:solidFill>
                  <a:srgbClr val="C00000"/>
                </a:solidFill>
              </a:rPr>
              <a:t>;</a:t>
            </a:r>
          </a:p>
          <a:p>
            <a:pPr algn="just" eaLnBrk="1" hangingPunct="1">
              <a:lnSpc>
                <a:spcPct val="150000"/>
              </a:lnSpc>
            </a:pPr>
            <a:r>
              <a:rPr lang="ru-RU" altLang="ru-RU" sz="2800"/>
              <a:t>-</a:t>
            </a:r>
            <a:r>
              <a:rPr lang="ru-RU" altLang="ru-RU" sz="2800">
                <a:solidFill>
                  <a:srgbClr val="C00000"/>
                </a:solidFill>
              </a:rPr>
              <a:t>  </a:t>
            </a:r>
            <a:r>
              <a:rPr lang="ru-RU" altLang="ru-RU" sz="2800" i="1">
                <a:solidFill>
                  <a:srgbClr val="C00000"/>
                </a:solidFill>
              </a:rPr>
              <a:t>квантовая  оптика</a:t>
            </a:r>
            <a:r>
              <a:rPr lang="ru-RU" altLang="ru-RU" sz="2800">
                <a:solidFill>
                  <a:srgbClr val="C00000"/>
                </a:solidFill>
              </a:rPr>
              <a:t>. </a:t>
            </a:r>
          </a:p>
          <a:p>
            <a:pPr algn="just" eaLnBrk="1" hangingPunct="1"/>
            <a:r>
              <a:rPr lang="ru-RU" altLang="ru-RU" sz="2800"/>
              <a:t> </a:t>
            </a:r>
            <a:endParaRPr lang="ru-RU" altLang="ru-RU" sz="2800" b="1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503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504825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Предварительные сведения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808038"/>
            <a:ext cx="8147050" cy="749300"/>
          </a:xfrm>
        </p:spPr>
        <p:txBody>
          <a:bodyPr/>
          <a:lstStyle/>
          <a:p>
            <a:pPr eaLnBrk="1" hangingPunct="1"/>
            <a:r>
              <a:rPr lang="ru-RU" altLang="ru-RU" smtClean="0">
                <a:latin typeface="Times New Roman" pitchFamily="18" charset="0"/>
              </a:rPr>
              <a:t>Скорость света в немагнитных средах:</a:t>
            </a:r>
          </a:p>
          <a:p>
            <a:pPr eaLnBrk="1" hangingPunct="1"/>
            <a:endParaRPr lang="ru-RU" altLang="ru-RU" smtClean="0">
              <a:latin typeface="Times New Roman" pitchFamily="18" charset="0"/>
            </a:endParaRPr>
          </a:p>
          <a:p>
            <a:pPr eaLnBrk="1" hangingPunct="1"/>
            <a:endParaRPr lang="ru-RU" altLang="ru-RU" smtClean="0">
              <a:latin typeface="Times New Roman" pitchFamily="18" charset="0"/>
            </a:endParaRPr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>
            <p:ph sz="quarter" idx="2"/>
          </p:nvPr>
        </p:nvGraphicFramePr>
        <p:xfrm>
          <a:off x="1042988" y="1268413"/>
          <a:ext cx="3884612" cy="1223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Формула" r:id="rId3" imgW="1218960" imgH="444240" progId="Equation.3">
                  <p:embed/>
                </p:oleObj>
              </mc:Choice>
              <mc:Fallback>
                <p:oleObj name="Формула" r:id="rId3" imgW="121896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268413"/>
                        <a:ext cx="3884612" cy="1223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7"/>
          <p:cNvGraphicFramePr>
            <a:graphicFrameLocks noChangeAspect="1"/>
          </p:cNvGraphicFramePr>
          <p:nvPr>
            <p:ph sz="quarter" idx="3"/>
          </p:nvPr>
        </p:nvGraphicFramePr>
        <p:xfrm>
          <a:off x="6084888" y="1700213"/>
          <a:ext cx="1223962" cy="73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Формула" r:id="rId5" imgW="469800" imgH="228600" progId="Equation.3">
                  <p:embed/>
                </p:oleObj>
              </mc:Choice>
              <mc:Fallback>
                <p:oleObj name="Формула" r:id="rId5" imgW="469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4888" y="1700213"/>
                        <a:ext cx="1223962" cy="733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0" name="Rectangle 9"/>
          <p:cNvSpPr>
            <a:spLocks noChangeArrowheads="1"/>
          </p:cNvSpPr>
          <p:nvPr/>
        </p:nvSpPr>
        <p:spPr bwMode="auto">
          <a:xfrm>
            <a:off x="250825" y="2492375"/>
            <a:ext cx="67611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ru-RU" altLang="ru-RU" sz="2800"/>
              <a:t>где     </a:t>
            </a:r>
            <a:r>
              <a:rPr lang="en-US" altLang="ru-RU" sz="2800"/>
              <a:t>n</a:t>
            </a:r>
            <a:r>
              <a:rPr lang="ru-RU" altLang="ru-RU" sz="2800"/>
              <a:t> - показатель преломления среды.</a:t>
            </a:r>
          </a:p>
        </p:txBody>
      </p:sp>
      <p:sp>
        <p:nvSpPr>
          <p:cNvPr id="1031" name="Rectangle 10"/>
          <p:cNvSpPr>
            <a:spLocks noChangeArrowheads="1"/>
          </p:cNvSpPr>
          <p:nvPr/>
        </p:nvSpPr>
        <p:spPr bwMode="auto">
          <a:xfrm>
            <a:off x="0" y="2997200"/>
            <a:ext cx="9144000" cy="386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ru-RU" altLang="ru-RU" sz="3200" b="1" i="1" dirty="0">
                <a:solidFill>
                  <a:schemeClr val="accent2"/>
                </a:solidFill>
              </a:rPr>
              <a:t>Монохроматическим </a:t>
            </a:r>
            <a:r>
              <a:rPr lang="ru-RU" altLang="ru-RU" sz="3200" dirty="0"/>
              <a:t>называется свет одной частоты.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ru-RU" altLang="ru-RU" sz="3200" dirty="0"/>
              <a:t>Длина световой волны:</a:t>
            </a:r>
          </a:p>
          <a:p>
            <a:pPr eaLnBrk="1" hangingPunct="1">
              <a:spcBef>
                <a:spcPct val="20000"/>
              </a:spcBef>
            </a:pPr>
            <a:r>
              <a:rPr lang="ru-RU" altLang="ru-RU" sz="3200" dirty="0"/>
              <a:t>                        </a:t>
            </a:r>
            <a:r>
              <a:rPr lang="el-GR" altLang="ru-RU" sz="3200" dirty="0">
                <a:cs typeface="Times New Roman" pitchFamily="18" charset="0"/>
              </a:rPr>
              <a:t>λ</a:t>
            </a:r>
            <a:r>
              <a:rPr lang="ru-RU" altLang="ru-RU" sz="3200" dirty="0">
                <a:cs typeface="Times New Roman" pitchFamily="18" charset="0"/>
              </a:rPr>
              <a:t> </a:t>
            </a:r>
            <a:r>
              <a:rPr lang="en-US" altLang="ru-RU" sz="3200" dirty="0">
                <a:cs typeface="Times New Roman" pitchFamily="18" charset="0"/>
              </a:rPr>
              <a:t>=</a:t>
            </a:r>
            <a:r>
              <a:rPr lang="ru-RU" altLang="ru-RU" sz="3200" dirty="0">
                <a:cs typeface="Times New Roman" pitchFamily="18" charset="0"/>
              </a:rPr>
              <a:t> </a:t>
            </a:r>
            <a:r>
              <a:rPr lang="el-GR" altLang="ru-RU" sz="3200" dirty="0">
                <a:cs typeface="Times New Roman" pitchFamily="18" charset="0"/>
              </a:rPr>
              <a:t>λ</a:t>
            </a:r>
            <a:r>
              <a:rPr lang="en-US" altLang="ru-RU" sz="3200" baseline="-25000" dirty="0">
                <a:cs typeface="Times New Roman" pitchFamily="18" charset="0"/>
              </a:rPr>
              <a:t>o</a:t>
            </a:r>
            <a:r>
              <a:rPr lang="ru-RU" altLang="ru-RU" sz="3200" baseline="-25000" dirty="0">
                <a:cs typeface="Times New Roman" pitchFamily="18" charset="0"/>
              </a:rPr>
              <a:t> </a:t>
            </a:r>
            <a:r>
              <a:rPr lang="en-US" altLang="ru-RU" sz="3200" dirty="0">
                <a:cs typeface="Times New Roman" pitchFamily="18" charset="0"/>
              </a:rPr>
              <a:t>/</a:t>
            </a:r>
            <a:r>
              <a:rPr lang="ru-RU" altLang="ru-RU" sz="3200" dirty="0">
                <a:cs typeface="Times New Roman" pitchFamily="18" charset="0"/>
              </a:rPr>
              <a:t> </a:t>
            </a:r>
            <a:r>
              <a:rPr lang="en-US" altLang="ru-RU" sz="3200" dirty="0">
                <a:cs typeface="Times New Roman" pitchFamily="18" charset="0"/>
              </a:rPr>
              <a:t>n</a:t>
            </a:r>
            <a:r>
              <a:rPr lang="ru-RU" altLang="ru-RU" sz="3200" dirty="0">
                <a:cs typeface="Times New Roman" pitchFamily="18" charset="0"/>
              </a:rPr>
              <a:t> </a:t>
            </a:r>
          </a:p>
          <a:p>
            <a:pPr eaLnBrk="1" hangingPunct="1">
              <a:spcBef>
                <a:spcPct val="20000"/>
              </a:spcBef>
            </a:pPr>
            <a:r>
              <a:rPr lang="el-GR" altLang="ru-RU" sz="3200" dirty="0">
                <a:cs typeface="Times New Roman" pitchFamily="18" charset="0"/>
              </a:rPr>
              <a:t>λ</a:t>
            </a:r>
            <a:r>
              <a:rPr lang="en-US" altLang="ru-RU" sz="3200" baseline="-25000" dirty="0">
                <a:cs typeface="Times New Roman" pitchFamily="18" charset="0"/>
              </a:rPr>
              <a:t>o</a:t>
            </a:r>
            <a:r>
              <a:rPr lang="ru-RU" altLang="ru-RU" sz="3200" baseline="-25000" dirty="0">
                <a:cs typeface="Times New Roman" pitchFamily="18" charset="0"/>
              </a:rPr>
              <a:t> </a:t>
            </a:r>
            <a:r>
              <a:rPr lang="ru-RU" altLang="ru-RU" sz="3200" dirty="0">
                <a:cs typeface="Times New Roman" pitchFamily="18" charset="0"/>
              </a:rPr>
              <a:t>– длина волны в вакууме;</a:t>
            </a:r>
          </a:p>
          <a:p>
            <a:pPr eaLnBrk="1" hangingPunct="1">
              <a:spcBef>
                <a:spcPct val="20000"/>
              </a:spcBef>
            </a:pPr>
            <a:r>
              <a:rPr lang="el-GR" altLang="ru-RU" sz="3200" dirty="0">
                <a:cs typeface="Times New Roman" pitchFamily="18" charset="0"/>
              </a:rPr>
              <a:t>λ</a:t>
            </a:r>
            <a:r>
              <a:rPr lang="ru-RU" altLang="ru-RU" sz="3200" dirty="0">
                <a:cs typeface="Times New Roman" pitchFamily="18" charset="0"/>
              </a:rPr>
              <a:t> - длина волны в среде с показателем преломления  </a:t>
            </a:r>
            <a:r>
              <a:rPr lang="en-US" altLang="ru-RU" sz="3200" dirty="0">
                <a:cs typeface="Times New Roman" pitchFamily="18" charset="0"/>
              </a:rPr>
              <a:t>n</a:t>
            </a:r>
            <a:r>
              <a:rPr lang="ru-RU" altLang="ru-RU" sz="3200" dirty="0">
                <a:cs typeface="Times New Roman" pitchFamily="18" charset="0"/>
              </a:rPr>
              <a:t>.</a:t>
            </a:r>
            <a:endParaRPr lang="en-US" altLang="ru-RU" sz="32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716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10439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Геометрическая оптика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9313" y="880441"/>
            <a:ext cx="9036496" cy="1180728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прямолинейного распространения света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в оптически однородной среде свет распространяется прямолинейно. Опытным доказательством этого закона могут служить резкие тени, отбрасываемые непрозрачными телами при освещении светом источника достаточно малых размеров («точечный источник»).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9237" y="1844824"/>
            <a:ext cx="90455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отражения света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падающий и отраженный лучи, а также перпендикуляр к границе раздела двух сред, восстановленный в точке падения луча, лежат в одной плоскости (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плоскости падения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Угол отражения γ равен углу падения α.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35018" y="2735519"/>
            <a:ext cx="10081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endParaRPr lang="ru-RU" altLang="ru-RU" sz="2000" b="1" i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0" y="9048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</a:t>
            </a:r>
            <a:r>
              <a:rPr kumimoji="0" lang="ru-RU" altLang="ru-RU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52400" y="1057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</a:t>
            </a:r>
            <a:r>
              <a:rPr kumimoji="0" lang="ru-RU" altLang="ru-RU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9238" y="3096761"/>
            <a:ext cx="4265636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преломления света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падающий и преломленный лучи, а также перпендикуляр к границе раздела двух сред, восстановленный в точке падения луча, лежат в одной плоскости. Отношение синуса угла падения α к синусу угла преломления β есть величина, постоянная для двух данных сред:</a:t>
            </a:r>
          </a:p>
          <a:p>
            <a:pPr algn="just"/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043" y="5812493"/>
            <a:ext cx="1730933" cy="754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606518" y="5989859"/>
            <a:ext cx="14401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ru-RU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ru-RU" altLang="ru-RU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alt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υ</a:t>
            </a:r>
            <a:r>
              <a:rPr lang="en-US" altLang="ru-RU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l-GR" alt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υ</a:t>
            </a:r>
            <a:r>
              <a:rPr lang="en-US" altLang="ru-RU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2985251"/>
            <a:ext cx="4392489" cy="2722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6795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5"/>
          <p:cNvSpPr>
            <a:spLocks noChangeArrowheads="1"/>
          </p:cNvSpPr>
          <p:nvPr/>
        </p:nvSpPr>
        <p:spPr bwMode="auto">
          <a:xfrm>
            <a:off x="-15745" y="1988840"/>
            <a:ext cx="9144000" cy="4032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71500" indent="-5715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ru-RU" altLang="ru-RU" sz="2600" b="1" i="1" dirty="0" smtClean="0">
                <a:solidFill>
                  <a:schemeClr val="accent2"/>
                </a:solidFill>
                <a:cs typeface="Times New Roman" pitchFamily="18" charset="0"/>
              </a:rPr>
              <a:t>Геометрический </a:t>
            </a:r>
            <a:r>
              <a:rPr lang="ru-RU" altLang="ru-RU" sz="2600" b="1" i="1" dirty="0">
                <a:solidFill>
                  <a:schemeClr val="accent2"/>
                </a:solidFill>
                <a:cs typeface="Times New Roman" pitchFamily="18" charset="0"/>
              </a:rPr>
              <a:t>путь</a:t>
            </a:r>
            <a:r>
              <a:rPr lang="ru-RU" altLang="ru-RU" sz="2600" dirty="0">
                <a:cs typeface="Times New Roman" pitchFamily="18" charset="0"/>
              </a:rPr>
              <a:t> светового луча – длина пути в среде:  </a:t>
            </a:r>
            <a:r>
              <a:rPr lang="en-US" altLang="ru-RU" sz="2600" i="1" dirty="0">
                <a:cs typeface="Times New Roman" pitchFamily="18" charset="0"/>
              </a:rPr>
              <a:t>r</a:t>
            </a:r>
            <a:r>
              <a:rPr lang="ru-RU" altLang="ru-RU" sz="2600" i="1" dirty="0">
                <a:cs typeface="Times New Roman" pitchFamily="18" charset="0"/>
              </a:rPr>
              <a:t>.</a:t>
            </a:r>
            <a:endParaRPr lang="en-US" altLang="ru-RU" sz="2600" i="1" dirty="0">
              <a:cs typeface="Times New Roman" pitchFamily="18" charset="0"/>
            </a:endParaRPr>
          </a:p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ru-RU" altLang="ru-RU" sz="2600" b="1" i="1" dirty="0">
                <a:solidFill>
                  <a:schemeClr val="accent2"/>
                </a:solidFill>
                <a:cs typeface="Times New Roman" pitchFamily="18" charset="0"/>
              </a:rPr>
              <a:t>Оптический путь </a:t>
            </a:r>
            <a:r>
              <a:rPr lang="ru-RU" altLang="ru-RU" sz="2600" dirty="0">
                <a:cs typeface="Times New Roman" pitchFamily="18" charset="0"/>
              </a:rPr>
              <a:t>– произведение показателя преломления на геометрический путь:    </a:t>
            </a:r>
            <a:r>
              <a:rPr lang="en-US" altLang="ru-RU" sz="2800" b="1" i="1" dirty="0">
                <a:cs typeface="Times New Roman" pitchFamily="18" charset="0"/>
              </a:rPr>
              <a:t>n</a:t>
            </a:r>
            <a:r>
              <a:rPr lang="ru-RU" altLang="ru-RU" sz="2800" b="1" i="1" baseline="30000" dirty="0">
                <a:cs typeface="Times New Roman" pitchFamily="18" charset="0"/>
              </a:rPr>
              <a:t>.</a:t>
            </a:r>
            <a:r>
              <a:rPr lang="en-US" altLang="ru-RU" sz="2800" b="1" i="1" dirty="0">
                <a:cs typeface="Times New Roman" pitchFamily="18" charset="0"/>
              </a:rPr>
              <a:t>r</a:t>
            </a:r>
            <a:endParaRPr lang="ru-RU" altLang="ru-RU" sz="2800" b="1" i="1" dirty="0">
              <a:cs typeface="Times New Roman" pitchFamily="18" charset="0"/>
            </a:endParaRPr>
          </a:p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ru-RU" altLang="ru-RU" sz="2600" b="1" i="1" dirty="0">
                <a:solidFill>
                  <a:schemeClr val="accent2"/>
                </a:solidFill>
                <a:cs typeface="Times New Roman" pitchFamily="18" charset="0"/>
              </a:rPr>
              <a:t>Геометрическая разность хода лучей (луча):  </a:t>
            </a:r>
          </a:p>
          <a:p>
            <a:pPr algn="just" eaLnBrk="1" hangingPunct="1">
              <a:spcBef>
                <a:spcPct val="20000"/>
              </a:spcBef>
            </a:pPr>
            <a:r>
              <a:rPr lang="ru-RU" altLang="ru-RU" sz="3000" b="1" dirty="0">
                <a:cs typeface="Times New Roman" pitchFamily="18" charset="0"/>
              </a:rPr>
              <a:t>                               </a:t>
            </a:r>
            <a:r>
              <a:rPr lang="en-US" altLang="ru-RU" sz="3000" b="1" dirty="0">
                <a:cs typeface="Times New Roman" pitchFamily="18" charset="0"/>
              </a:rPr>
              <a:t>|</a:t>
            </a:r>
            <a:r>
              <a:rPr lang="en-US" altLang="ru-RU" sz="3000" b="1" i="1" dirty="0">
                <a:cs typeface="Times New Roman" pitchFamily="18" charset="0"/>
              </a:rPr>
              <a:t>r</a:t>
            </a:r>
            <a:r>
              <a:rPr lang="en-US" altLang="ru-RU" sz="3000" b="1" i="1" baseline="-25000" dirty="0">
                <a:cs typeface="Times New Roman" pitchFamily="18" charset="0"/>
              </a:rPr>
              <a:t>2</a:t>
            </a:r>
            <a:r>
              <a:rPr lang="en-US" altLang="ru-RU" sz="3000" b="1" i="1" dirty="0">
                <a:cs typeface="Times New Roman" pitchFamily="18" charset="0"/>
              </a:rPr>
              <a:t>-r</a:t>
            </a:r>
            <a:r>
              <a:rPr lang="en-US" altLang="ru-RU" sz="3000" b="1" i="1" baseline="-25000" dirty="0">
                <a:cs typeface="Times New Roman" pitchFamily="18" charset="0"/>
              </a:rPr>
              <a:t>1</a:t>
            </a:r>
            <a:r>
              <a:rPr lang="en-US" altLang="ru-RU" sz="3000" b="1" dirty="0">
                <a:cs typeface="Times New Roman" pitchFamily="18" charset="0"/>
              </a:rPr>
              <a:t>|</a:t>
            </a:r>
            <a:r>
              <a:rPr lang="ru-RU" altLang="ru-RU" sz="3000" b="1" dirty="0">
                <a:cs typeface="Times New Roman" pitchFamily="18" charset="0"/>
              </a:rPr>
              <a:t> </a:t>
            </a:r>
            <a:r>
              <a:rPr lang="en-US" altLang="ru-RU" sz="3000" b="1" dirty="0">
                <a:cs typeface="Times New Roman" pitchFamily="18" charset="0"/>
              </a:rPr>
              <a:t>=</a:t>
            </a:r>
            <a:r>
              <a:rPr lang="ru-RU" altLang="ru-RU" sz="3000" b="1" dirty="0">
                <a:cs typeface="Times New Roman" pitchFamily="18" charset="0"/>
              </a:rPr>
              <a:t> </a:t>
            </a:r>
            <a:r>
              <a:rPr lang="el-GR" altLang="ru-RU" sz="3000" b="1" dirty="0">
                <a:cs typeface="Times New Roman" pitchFamily="18" charset="0"/>
              </a:rPr>
              <a:t>Δ</a:t>
            </a:r>
            <a:r>
              <a:rPr lang="ru-RU" altLang="ru-RU" sz="3000" b="1" dirty="0">
                <a:cs typeface="Times New Roman" pitchFamily="18" charset="0"/>
              </a:rPr>
              <a:t> </a:t>
            </a:r>
            <a:r>
              <a:rPr lang="en-US" altLang="ru-RU" sz="3000" b="1" i="1" dirty="0">
                <a:cs typeface="Times New Roman" pitchFamily="18" charset="0"/>
              </a:rPr>
              <a:t>r</a:t>
            </a:r>
            <a:endParaRPr lang="ru-RU" altLang="ru-RU" sz="3000" b="1" i="1" dirty="0">
              <a:cs typeface="Times New Roman" pitchFamily="18" charset="0"/>
            </a:endParaRPr>
          </a:p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ru-RU" altLang="ru-RU" sz="2600" b="1" i="1" dirty="0">
                <a:solidFill>
                  <a:schemeClr val="accent2"/>
                </a:solidFill>
                <a:cs typeface="Times New Roman" pitchFamily="18" charset="0"/>
              </a:rPr>
              <a:t>Оптическая разность хода лучей (луча):     </a:t>
            </a:r>
          </a:p>
          <a:p>
            <a:pPr algn="just" eaLnBrk="1" hangingPunct="1">
              <a:spcBef>
                <a:spcPct val="20000"/>
              </a:spcBef>
            </a:pPr>
            <a:r>
              <a:rPr lang="ru-RU" altLang="ru-RU" sz="3000" b="1" i="1" dirty="0">
                <a:cs typeface="Times New Roman" pitchFamily="18" charset="0"/>
              </a:rPr>
              <a:t>                           </a:t>
            </a:r>
            <a:r>
              <a:rPr lang="en-US" altLang="ru-RU" sz="3000" b="1" i="1" dirty="0">
                <a:cs typeface="Times New Roman" pitchFamily="18" charset="0"/>
              </a:rPr>
              <a:t>|n</a:t>
            </a:r>
            <a:r>
              <a:rPr lang="en-US" altLang="ru-RU" sz="3000" b="1" i="1" baseline="-25000" dirty="0">
                <a:cs typeface="Times New Roman" pitchFamily="18" charset="0"/>
              </a:rPr>
              <a:t>2</a:t>
            </a:r>
            <a:r>
              <a:rPr lang="en-US" altLang="ru-RU" sz="3000" b="1" i="1" dirty="0">
                <a:cs typeface="Times New Roman" pitchFamily="18" charset="0"/>
              </a:rPr>
              <a:t>r</a:t>
            </a:r>
            <a:r>
              <a:rPr lang="en-US" altLang="ru-RU" sz="3000" b="1" i="1" baseline="-25000" dirty="0">
                <a:cs typeface="Times New Roman" pitchFamily="18" charset="0"/>
              </a:rPr>
              <a:t>2</a:t>
            </a:r>
            <a:r>
              <a:rPr lang="en-US" altLang="ru-RU" sz="3000" b="1" i="1" dirty="0">
                <a:cs typeface="Times New Roman" pitchFamily="18" charset="0"/>
              </a:rPr>
              <a:t>-n</a:t>
            </a:r>
            <a:r>
              <a:rPr lang="en-US" altLang="ru-RU" sz="3000" b="1" i="1" baseline="-25000" dirty="0">
                <a:cs typeface="Times New Roman" pitchFamily="18" charset="0"/>
              </a:rPr>
              <a:t>1</a:t>
            </a:r>
            <a:r>
              <a:rPr lang="en-US" altLang="ru-RU" sz="3000" b="1" i="1" dirty="0">
                <a:cs typeface="Times New Roman" pitchFamily="18" charset="0"/>
              </a:rPr>
              <a:t>r</a:t>
            </a:r>
            <a:r>
              <a:rPr lang="en-US" altLang="ru-RU" sz="3000" b="1" i="1" baseline="-25000" dirty="0">
                <a:cs typeface="Times New Roman" pitchFamily="18" charset="0"/>
              </a:rPr>
              <a:t>1</a:t>
            </a:r>
            <a:r>
              <a:rPr lang="ru-RU" altLang="ru-RU" sz="3000" b="1" i="1" dirty="0">
                <a:cs typeface="Times New Roman" pitchFamily="18" charset="0"/>
              </a:rPr>
              <a:t> </a:t>
            </a:r>
            <a:r>
              <a:rPr lang="en-US" altLang="ru-RU" sz="3000" b="1" i="1" dirty="0">
                <a:cs typeface="Times New Roman" pitchFamily="18" charset="0"/>
              </a:rPr>
              <a:t>|</a:t>
            </a:r>
            <a:r>
              <a:rPr lang="ru-RU" altLang="ru-RU" sz="3000" b="1" i="1" baseline="-25000" dirty="0">
                <a:cs typeface="Times New Roman" pitchFamily="18" charset="0"/>
              </a:rPr>
              <a:t> </a:t>
            </a:r>
            <a:r>
              <a:rPr lang="en-US" altLang="ru-RU" sz="3000" b="1" i="1" dirty="0">
                <a:cs typeface="Times New Roman" pitchFamily="18" charset="0"/>
              </a:rPr>
              <a:t>=</a:t>
            </a:r>
            <a:r>
              <a:rPr lang="ru-RU" altLang="ru-RU" sz="3000" b="1" i="1" dirty="0">
                <a:cs typeface="Times New Roman" pitchFamily="18" charset="0"/>
              </a:rPr>
              <a:t> </a:t>
            </a:r>
            <a:r>
              <a:rPr lang="el-GR" altLang="ru-RU" sz="3000" b="1" i="1" dirty="0">
                <a:cs typeface="Times New Roman" pitchFamily="18" charset="0"/>
              </a:rPr>
              <a:t>Δ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270792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Постоянную величину n называют 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относительным показателем преломления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второй среды относительно первой.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 преломления среды относительно вакуума называют 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абсолютным показателем преломления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4193511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 фотометрические  величины  и  их единицы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484784"/>
            <a:ext cx="84867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Фотометрия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раздел оптики, занимающийся вопросами измерения интенсивности света и его источников. В фотометрии используются следующие величины: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энергетические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характеризуют энергетические параметры оптического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излуче¬ния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безотносительно к его действию на приемники излучения;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световые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характеризуют физиологические действия света и оцениваются по воздействию на глаз (исходят из так называемой средней чувствительности глаза) или другие приемники излучения.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9983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24283" y="0"/>
            <a:ext cx="39979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Энергетические величины 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52932" y="461665"/>
            <a:ext cx="9026471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339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Поток излучения Ф</a:t>
            </a:r>
            <a:r>
              <a:rPr kumimoji="0" lang="ru-RU" altLang="ru-RU" b="1" i="0" u="none" strike="noStrike" cap="none" normalizeH="0" baseline="-3000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–величина равная отношению энергии</a:t>
            </a:r>
            <a:r>
              <a:rPr kumimoji="0" lang="en-US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W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 излучения ко времени </a:t>
            </a:r>
            <a:r>
              <a:rPr kumimoji="0" lang="en-US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t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, за которое излучение произошло: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33972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1081624"/>
              </p:ext>
            </p:extLst>
          </p:nvPr>
        </p:nvGraphicFramePr>
        <p:xfrm>
          <a:off x="4127216" y="1039706"/>
          <a:ext cx="792088" cy="5674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2" name="Формула" r:id="rId3" imgW="634725" imgH="457002" progId="Equation.3">
                  <p:embed/>
                </p:oleObj>
              </mc:Choice>
              <mc:Fallback>
                <p:oleObj name="Формула" r:id="rId3" imgW="634725" imgH="457002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7216" y="1039706"/>
                        <a:ext cx="792088" cy="56746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52932" y="1656913"/>
            <a:ext cx="63367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Единица потока излучения</a:t>
            </a:r>
            <a:r>
              <a:rPr lang="ru-RU" altLang="ru-RU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alt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ватт (Вт). </a:t>
            </a:r>
            <a:endParaRPr lang="ru-RU" alt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0" y="2026245"/>
            <a:ext cx="90264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Энергетическая светимость (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излучательность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величина, равная отношению потока излучения Фе, испускаемого поверхностью, к площади S сечения, сквозь которое этот поток проходит: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" name="Объект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986277"/>
              </p:ext>
            </p:extLst>
          </p:nvPr>
        </p:nvGraphicFramePr>
        <p:xfrm>
          <a:off x="4098551" y="2852936"/>
          <a:ext cx="829367" cy="572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3" name="Формула" r:id="rId5" imgW="672808" imgH="469696" progId="Equation.3">
                  <p:embed/>
                </p:oleObj>
              </mc:Choice>
              <mc:Fallback>
                <p:oleObj name="Формула" r:id="rId5" imgW="672808" imgH="469696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8551" y="2852936"/>
                        <a:ext cx="829367" cy="57238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-14051" y="3536007"/>
            <a:ext cx="89544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Единица энергетической светимости —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ватт на метр в квадрате (Вт/м2).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-14051" y="4112205"/>
            <a:ext cx="89792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Энергетическая сила света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Ie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величина, равная отношению потока излучения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Фe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источника к телесному углу </a:t>
            </a:r>
            <a:r>
              <a:rPr lang="ru-RU" i="1" dirty="0">
                <a:sym typeface="Symbol"/>
              </a:rPr>
              <a:t>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 пределах которого это излучение распространяется: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4" name="Объект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0438020"/>
              </p:ext>
            </p:extLst>
          </p:nvPr>
        </p:nvGraphicFramePr>
        <p:xfrm>
          <a:off x="4135477" y="4842001"/>
          <a:ext cx="861380" cy="649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4" name="Формула" r:id="rId7" imgW="545626" imgH="406048" progId="Equation.3">
                  <p:embed/>
                </p:oleObj>
              </mc:Choice>
              <mc:Fallback>
                <p:oleObj name="Формула" r:id="rId7" imgW="545626" imgH="406048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5477" y="4842001"/>
                        <a:ext cx="861380" cy="6498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33640" y="5517232"/>
            <a:ext cx="90264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Единица энергетической силы света —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ватт на стерадиан (Вт/ср).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7996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848" y="476672"/>
            <a:ext cx="8999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Энергетическая яркость (лучистость) </a:t>
            </a:r>
            <a:r>
              <a:rPr 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i="1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b="1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величина, равная отношению энергети­ческой силы света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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элемента излучающей поверхности к площади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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проекции этого  элемента на плоскость, перпендикулярную направлению наблюдения: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712292"/>
              </p:ext>
            </p:extLst>
          </p:nvPr>
        </p:nvGraphicFramePr>
        <p:xfrm>
          <a:off x="2987825" y="1535375"/>
          <a:ext cx="1647892" cy="381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Формула" r:id="rId3" imgW="1028254" imgH="241195" progId="Equation.3">
                  <p:embed/>
                </p:oleObj>
              </mc:Choice>
              <mc:Fallback>
                <p:oleObj name="Формула" r:id="rId3" imgW="1028254" imgH="241195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5" y="1535375"/>
                        <a:ext cx="1647892" cy="3814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2060848"/>
            <a:ext cx="8903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Единица энергетической яркости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ватт на  стерадиан-метр в квадрате (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/(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)).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27432" y="2852936"/>
            <a:ext cx="90165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Энергетическая освещенность (облученность)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b="1" i="1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характеризует величину потока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из­лучения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падающего на единицу освещаемой поверхности.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Единица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энергетической освещенности совпадает с единицей энергетической светимости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2100813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43808" y="116632"/>
            <a:ext cx="30471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Световые величины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7877" y="578297"/>
            <a:ext cx="903649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Световой поток Ф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определяется как мощность оптического излучения по вызываемому им световому ощущению (по его действию на селективный приемник света с заданной спектральной чувствительностью).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Единица светового потока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люмен (лм): 1 лм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световой поток, испускаемый точечным источником силой света в 1 кд внутри телесного угла в 1 ср (при равномерности поля излучения внутри телесного угла).  1 лм  = 1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кд.ср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Светимость R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физическая величина, равная световому потоку, испускаемому   с единицы площади: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0945082"/>
              </p:ext>
            </p:extLst>
          </p:nvPr>
        </p:nvGraphicFramePr>
        <p:xfrm>
          <a:off x="3557276" y="3032242"/>
          <a:ext cx="1302756" cy="3474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4" name="Формула" r:id="rId3" imgW="710891" imgH="190417" progId="Equation.3">
                  <p:embed/>
                </p:oleObj>
              </mc:Choice>
              <mc:Fallback>
                <p:oleObj name="Формула" r:id="rId3" imgW="710891" imgH="190417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7276" y="3032242"/>
                        <a:ext cx="1302756" cy="34740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07503" y="3429000"/>
            <a:ext cx="89111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Единица яркости —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кандела на метр в квадрате (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Освещённостъю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называется физическая величина, равная световому потоку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падающему на единицу площади освещаемой поверхности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493644"/>
              </p:ext>
            </p:extLst>
          </p:nvPr>
        </p:nvGraphicFramePr>
        <p:xfrm>
          <a:off x="3707904" y="4753327"/>
          <a:ext cx="1440160" cy="3840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5" name="Формула" r:id="rId5" imgW="710891" imgH="190417" progId="Equation.3">
                  <p:embed/>
                </p:oleObj>
              </mc:Choice>
              <mc:Fallback>
                <p:oleObj name="Формула" r:id="rId5" imgW="710891" imgH="190417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7904" y="4753327"/>
                        <a:ext cx="1440160" cy="38404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07503" y="5307039"/>
            <a:ext cx="891111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339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Единица освещенности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—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люкс (</a:t>
            </a:r>
            <a:r>
              <a:rPr kumimoji="0" lang="ru-RU" altLang="ru-RU" b="1" i="1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лк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): 1 </a:t>
            </a:r>
            <a:r>
              <a:rPr kumimoji="0" lang="ru-RU" altLang="ru-RU" b="1" i="1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лк</a:t>
            </a:r>
            <a:r>
              <a:rPr kumimoji="0" lang="en-US" altLang="ru-RU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—освещенность поверхности, на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1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м</a:t>
            </a:r>
            <a:r>
              <a:rPr kumimoji="0" lang="ru-RU" altLang="ru-RU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2 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которой падает световой поток в 1</a:t>
            </a:r>
            <a:r>
              <a:rPr kumimoji="0" lang="ru-RU" alt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лм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(1</a:t>
            </a:r>
            <a:r>
              <a:rPr kumimoji="0" lang="ru-RU" alt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лм 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= 1 </a:t>
            </a:r>
            <a:r>
              <a:rPr kumimoji="0" lang="ru-RU" alt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лм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/</a:t>
            </a:r>
            <a:r>
              <a:rPr kumimoji="0" lang="ru-RU" alt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м</a:t>
            </a:r>
            <a:r>
              <a:rPr kumimoji="0" lang="ru-RU" altLang="ru-RU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2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).   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5359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866</Words>
  <Application>Microsoft Office PowerPoint</Application>
  <PresentationFormat>Экран (4:3)</PresentationFormat>
  <Paragraphs>72</Paragraphs>
  <Slides>11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Тема Office</vt:lpstr>
      <vt:lpstr>Microsoft Equation 3.0</vt:lpstr>
      <vt:lpstr>ОПТИКА</vt:lpstr>
      <vt:lpstr>Шкала электромагнитных волн</vt:lpstr>
      <vt:lpstr>Оптическое излучение</vt:lpstr>
      <vt:lpstr>Презентация PowerPoint</vt:lpstr>
      <vt:lpstr>Предварительные сведения</vt:lpstr>
      <vt:lpstr>Геометрическая оптика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ОПТИКА</dc:title>
  <dc:creator>Диас</dc:creator>
  <cp:lastModifiedBy>Диас</cp:lastModifiedBy>
  <cp:revision>6</cp:revision>
  <dcterms:created xsi:type="dcterms:W3CDTF">2021-02-12T07:26:32Z</dcterms:created>
  <dcterms:modified xsi:type="dcterms:W3CDTF">2021-02-12T08:22:03Z</dcterms:modified>
</cp:coreProperties>
</file>